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1" r:id="rId2"/>
    <p:sldId id="322" r:id="rId3"/>
    <p:sldId id="317" r:id="rId4"/>
    <p:sldId id="318" r:id="rId5"/>
    <p:sldId id="304" r:id="rId6"/>
    <p:sldId id="323" r:id="rId7"/>
    <p:sldId id="306" r:id="rId8"/>
    <p:sldId id="307" r:id="rId9"/>
    <p:sldId id="324" r:id="rId10"/>
    <p:sldId id="325" r:id="rId11"/>
    <p:sldId id="329" r:id="rId12"/>
    <p:sldId id="328" r:id="rId13"/>
    <p:sldId id="327" r:id="rId14"/>
    <p:sldId id="330" r:id="rId15"/>
    <p:sldId id="326" r:id="rId16"/>
    <p:sldId id="32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1" autoAdjust="0"/>
    <p:restoredTop sz="94136" autoAdjust="0"/>
  </p:normalViewPr>
  <p:slideViewPr>
    <p:cSldViewPr>
      <p:cViewPr varScale="1">
        <p:scale>
          <a:sx n="141" d="100"/>
          <a:sy n="141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41FBB2-745F-4B98-A614-11DBCA9A5A69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D244C3-2B66-4DA8-BD59-C14A1F4CE9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6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45CCC2-0AC6-4766-8BDF-D148B4E60FED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A58ECB-29C5-42B4-BB0D-034901467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9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30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18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1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18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88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2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5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</a:t>
            </a:r>
            <a:r>
              <a:rPr lang="en-US" baseline="0" dirty="0"/>
              <a:t> Study Data = source apportionment, attainment test, unmonitored area analysis, MPE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5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5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WAQS Modeling Platforms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</a:rPr>
              <a:t>What are they and how are they used by the IWDW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</a:rPr>
              <a:t>What is a modeling platform’s intended use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</a:rPr>
              <a:t>WAQS simulations (2008, 2011a, 2011b, future years, CMAQ+CAMx, WRF, SMOKE)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</a:rPr>
              <a:t>2011b updates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4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8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8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1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8ECB-29C5-42B4-BB0D-0349014678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1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9141823" cy="7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6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7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5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7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2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4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6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6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9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D2A4-3F3F-4B51-B79A-3C9ACAB94DF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1647-9CB5-4239-A8CF-E4E0F3005F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5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D2A4-3F3F-4B51-B79A-3C9ACAB94DF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A1647-9CB5-4239-A8CF-E4E0F3005F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5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tsdw/" TargetMode="External"/><Relationship Id="rId4" Type="http://schemas.openxmlformats.org/officeDocument/2006/relationships/hyperlink" Target="http://views.cira.colostate.edu/tsdw/About" TargetMode="External"/><Relationship Id="rId5" Type="http://schemas.openxmlformats.org/officeDocument/2006/relationships/hyperlink" Target="http://views.cira.colostate.edu/tsdw/Data" TargetMode="External"/><Relationship Id="rId6" Type="http://schemas.openxmlformats.org/officeDocument/2006/relationships/hyperlink" Target="http://views.cira.colostate.edu/tsdw/Resources" TargetMode="External"/><Relationship Id="rId7" Type="http://schemas.openxmlformats.org/officeDocument/2006/relationships/hyperlink" Target="http://vibe.cira.colostate.edu/wiki" TargetMode="External"/><Relationship Id="rId8" Type="http://schemas.openxmlformats.org/officeDocument/2006/relationships/hyperlink" Target="http://views.cira.colostate.edu/tsdw/Foru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14800"/>
            <a:ext cx="8305800" cy="1447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Western U.S. TEMPO Early Adopters Workshop</a:t>
            </a:r>
            <a:endParaRPr lang="en-US" sz="2000" dirty="0"/>
          </a:p>
          <a:p>
            <a:r>
              <a:rPr lang="en-US" sz="2000" dirty="0" smtClean="0">
                <a:solidFill>
                  <a:prstClr val="black"/>
                </a:solidFill>
              </a:rPr>
              <a:t>April 10-11, 2018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Fort Collins, </a:t>
            </a:r>
            <a:r>
              <a:rPr lang="en-US" sz="2000" dirty="0" smtClean="0">
                <a:solidFill>
                  <a:prstClr val="black"/>
                </a:solidFill>
              </a:rPr>
              <a:t>CO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524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Intermountain West Data </a:t>
            </a:r>
            <a:r>
              <a:rPr lang="en-US" sz="3600" dirty="0" smtClean="0"/>
              <a:t>Warehouse</a:t>
            </a:r>
          </a:p>
          <a:p>
            <a:pPr algn="ctr"/>
            <a:r>
              <a:rPr lang="en-US" sz="3600" dirty="0" smtClean="0"/>
              <a:t>Overview and Data Products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9510"/>
          <a:stretch/>
        </p:blipFill>
        <p:spPr>
          <a:xfrm>
            <a:off x="1524000" y="5638800"/>
            <a:ext cx="6086366" cy="11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Air Quality Modeling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1173111"/>
            <a:ext cx="3200399" cy="529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Modeling Data Tools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On-line displays of gridded data (example shows WAQS 2011b </a:t>
            </a:r>
            <a:r>
              <a:rPr lang="en-US" dirty="0" err="1" smtClean="0">
                <a:solidFill>
                  <a:prstClr val="black"/>
                </a:solidFill>
              </a:rPr>
              <a:t>CAMx</a:t>
            </a:r>
            <a:r>
              <a:rPr lang="en-US" dirty="0" smtClean="0">
                <a:solidFill>
                  <a:prstClr val="black"/>
                </a:solidFill>
              </a:rPr>
              <a:t> 12km, July 1 </a:t>
            </a:r>
            <a:r>
              <a:rPr lang="en-US" dirty="0" err="1" smtClean="0">
                <a:solidFill>
                  <a:prstClr val="black"/>
                </a:solidFill>
              </a:rPr>
              <a:t>hr</a:t>
            </a:r>
            <a:r>
              <a:rPr lang="en-US" dirty="0" smtClean="0">
                <a:solidFill>
                  <a:prstClr val="black"/>
                </a:solidFill>
              </a:rPr>
              <a:t> 0, ground level ethane)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Hot-spots show fires and O&amp;G development basins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Additional Displays</a:t>
            </a:r>
          </a:p>
          <a:p>
            <a:pPr marL="461963" lvl="1" indent="-22542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g</a:t>
            </a:r>
            <a:r>
              <a:rPr lang="en-US" dirty="0" smtClean="0">
                <a:solidFill>
                  <a:prstClr val="black"/>
                </a:solidFill>
              </a:rPr>
              <a:t>ridded met., emissions</a:t>
            </a:r>
          </a:p>
          <a:p>
            <a:pPr marL="461963" lvl="1" indent="-22542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r</a:t>
            </a:r>
            <a:r>
              <a:rPr lang="en-US" dirty="0" smtClean="0">
                <a:solidFill>
                  <a:prstClr val="black"/>
                </a:solidFill>
              </a:rPr>
              <a:t>aw &amp; processed PGM (e.g. column totals)</a:t>
            </a:r>
          </a:p>
          <a:p>
            <a:pPr marL="461963" lvl="1" indent="-22542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PGM results matched to AQ observations</a:t>
            </a:r>
          </a:p>
          <a:p>
            <a:pPr marL="461963" lvl="1" indent="-22542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regulatory AQ metrics (e.g. 4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highest 8-hr O3, 12-hr NO2 preceding 8-hr O3)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536" y="0"/>
            <a:ext cx="5554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Air Quality Modeling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1173111"/>
            <a:ext cx="3200399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Modeling Data Tools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WAQS 2011b </a:t>
            </a:r>
            <a:r>
              <a:rPr lang="en-US" dirty="0" err="1" smtClean="0">
                <a:solidFill>
                  <a:prstClr val="black"/>
                </a:solidFill>
              </a:rPr>
              <a:t>CAMx</a:t>
            </a:r>
            <a:r>
              <a:rPr lang="en-US" dirty="0" smtClean="0">
                <a:solidFill>
                  <a:prstClr val="black"/>
                </a:solidFill>
              </a:rPr>
              <a:t> 12km, Jan. 1, ground level ethane</a:t>
            </a:r>
          </a:p>
        </p:txBody>
      </p:sp>
      <p:pic>
        <p:nvPicPr>
          <p:cNvPr id="2" name="Picture 1" descr="Screen Shot 2018-04-09 at 11.0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52" y="-76200"/>
            <a:ext cx="5641848" cy="73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7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Air Quality Modeling</a:t>
            </a:r>
          </a:p>
        </p:txBody>
      </p:sp>
      <p:pic>
        <p:nvPicPr>
          <p:cNvPr id="4" name="Picture 3" descr="Screen Shot 2018-04-09 at 10.58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28" y="-76200"/>
            <a:ext cx="5605272" cy="7334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1" y="1173111"/>
            <a:ext cx="3200399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Modeling Data Tools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WAQS 2011b </a:t>
            </a:r>
            <a:r>
              <a:rPr lang="en-US" dirty="0" err="1" smtClean="0">
                <a:solidFill>
                  <a:prstClr val="black"/>
                </a:solidFill>
              </a:rPr>
              <a:t>CAMx</a:t>
            </a:r>
            <a:r>
              <a:rPr lang="en-US" dirty="0" smtClean="0">
                <a:solidFill>
                  <a:prstClr val="black"/>
                </a:solidFill>
              </a:rPr>
              <a:t> 12km, Jan. 1, ground level formaldehyde</a:t>
            </a:r>
          </a:p>
        </p:txBody>
      </p:sp>
    </p:spTree>
    <p:extLst>
      <p:ext uri="{BB962C8B-B14F-4D97-AF65-F5344CB8AC3E}">
        <p14:creationId xmlns:p14="http://schemas.microsoft.com/office/powerpoint/2010/main" val="204748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Air Quality Modeling</a:t>
            </a:r>
          </a:p>
        </p:txBody>
      </p:sp>
      <p:pic>
        <p:nvPicPr>
          <p:cNvPr id="4" name="Picture 3" descr="Screen Shot 2018-04-09 at 11.06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-76200"/>
            <a:ext cx="5596128" cy="73312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1" y="1173111"/>
            <a:ext cx="3200399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Modeling Data Tools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WAQS 2011b </a:t>
            </a:r>
            <a:r>
              <a:rPr lang="en-US" dirty="0" err="1" smtClean="0">
                <a:solidFill>
                  <a:prstClr val="black"/>
                </a:solidFill>
              </a:rPr>
              <a:t>CAMx</a:t>
            </a:r>
            <a:r>
              <a:rPr lang="en-US" dirty="0" smtClean="0">
                <a:solidFill>
                  <a:prstClr val="black"/>
                </a:solidFill>
              </a:rPr>
              <a:t> 12km, Jan. 1, ground level NO2</a:t>
            </a:r>
          </a:p>
        </p:txBody>
      </p:sp>
    </p:spTree>
    <p:extLst>
      <p:ext uri="{BB962C8B-B14F-4D97-AF65-F5344CB8AC3E}">
        <p14:creationId xmlns:p14="http://schemas.microsoft.com/office/powerpoint/2010/main" val="190549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Air Quality Modeling</a:t>
            </a:r>
          </a:p>
        </p:txBody>
      </p:sp>
      <p:pic>
        <p:nvPicPr>
          <p:cNvPr id="6" name="Picture 5" descr="Screen Shot 2018-04-09 at 11.10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8" y="-76200"/>
            <a:ext cx="5650992" cy="73297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1" y="1173111"/>
            <a:ext cx="3200399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Modeling Data Tools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WAQS 2011b </a:t>
            </a:r>
            <a:r>
              <a:rPr lang="en-US" dirty="0" err="1" smtClean="0">
                <a:solidFill>
                  <a:prstClr val="black"/>
                </a:solidFill>
              </a:rPr>
              <a:t>CAMx</a:t>
            </a:r>
            <a:r>
              <a:rPr lang="en-US" dirty="0" smtClean="0">
                <a:solidFill>
                  <a:prstClr val="black"/>
                </a:solidFill>
              </a:rPr>
              <a:t> 12km, Jan. 1, ground level ozone</a:t>
            </a:r>
          </a:p>
        </p:txBody>
      </p:sp>
    </p:spTree>
    <p:extLst>
      <p:ext uri="{BB962C8B-B14F-4D97-AF65-F5344CB8AC3E}">
        <p14:creationId xmlns:p14="http://schemas.microsoft.com/office/powerpoint/2010/main" val="641888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7391399" cy="586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TEMPO and IWDW-WAQS Synergies</a:t>
            </a: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Remote Sensing </a:t>
            </a:r>
            <a:r>
              <a:rPr lang="en-US" sz="2000" dirty="0">
                <a:solidFill>
                  <a:prstClr val="black"/>
                </a:solidFill>
              </a:rPr>
              <a:t>D</a:t>
            </a:r>
            <a:r>
              <a:rPr lang="en-US" sz="2000" dirty="0" smtClean="0">
                <a:solidFill>
                  <a:prstClr val="black"/>
                </a:solidFill>
              </a:rPr>
              <a:t>ata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Provide easily accessible remotely-sensed land use/cover data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Access to “actual” remote sensing data at high spatial and temporal resolution 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Monitoring data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Monitor locations/sampling frequencies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Ground truth remotely sensed data using AQ observations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Emissions Processing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ddress discrepancies top-down vs. bottom-up emissions inventories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Inform development of spatial and temporal surrogates used to downscale area EIs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AQ Modeling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Compare model outputs to TEMPO data (e.g. primary and secondary AQ species)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Visualization tools for raw and processed emission and PGM outputs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01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Important Data Warehouse Links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95400"/>
            <a:ext cx="861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IWDW Website:  </a:t>
            </a:r>
          </a:p>
          <a:p>
            <a:r>
              <a:rPr lang="en-US" dirty="0">
                <a:hlinkClick r:id="rId3"/>
              </a:rPr>
              <a:t>http://views.cira.colostate.edu/tsdw/</a:t>
            </a:r>
            <a:endParaRPr lang="en-US" dirty="0"/>
          </a:p>
          <a:p>
            <a:endParaRPr lang="en-US" dirty="0"/>
          </a:p>
          <a:p>
            <a:r>
              <a:rPr lang="en-US" dirty="0"/>
              <a:t>IWDW Description and Background:</a:t>
            </a:r>
          </a:p>
          <a:p>
            <a:r>
              <a:rPr lang="en-US" dirty="0">
                <a:hlinkClick r:id="rId4"/>
              </a:rPr>
              <a:t>http://views.cira.colostate.edu/tsdw/About</a:t>
            </a:r>
            <a:endParaRPr lang="en-US" dirty="0"/>
          </a:p>
          <a:p>
            <a:endParaRPr lang="en-US" dirty="0"/>
          </a:p>
          <a:p>
            <a:r>
              <a:rPr lang="en-US" dirty="0"/>
              <a:t>IWDW Data and Tools:  </a:t>
            </a:r>
          </a:p>
          <a:p>
            <a:r>
              <a:rPr lang="en-US" dirty="0">
                <a:hlinkClick r:id="rId5"/>
              </a:rPr>
              <a:t>http://views.cira.colostate.edu/tsdw/Data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IWDW Resources:  </a:t>
            </a:r>
          </a:p>
          <a:p>
            <a:r>
              <a:rPr lang="en-US" dirty="0">
                <a:hlinkClick r:id="rId6"/>
              </a:rPr>
              <a:t>http://views.cira.colostate.edu/tsdw/Resources</a:t>
            </a:r>
            <a:endParaRPr lang="en-US" dirty="0"/>
          </a:p>
          <a:p>
            <a:endParaRPr lang="en-US" dirty="0"/>
          </a:p>
          <a:p>
            <a:r>
              <a:rPr lang="en-US" dirty="0"/>
              <a:t>IWDW Wiki:</a:t>
            </a:r>
          </a:p>
          <a:p>
            <a:r>
              <a:rPr lang="en-US" dirty="0">
                <a:hlinkClick r:id="rId7"/>
              </a:rPr>
              <a:t>http://vibe.cira.colostate.edu/wiki</a:t>
            </a:r>
            <a:endParaRPr lang="en-US" dirty="0"/>
          </a:p>
          <a:p>
            <a:endParaRPr lang="en-US" dirty="0"/>
          </a:p>
          <a:p>
            <a:r>
              <a:rPr lang="en-US" dirty="0"/>
              <a:t>IWDW Forums:</a:t>
            </a:r>
          </a:p>
          <a:p>
            <a:r>
              <a:rPr lang="en-US" dirty="0">
                <a:hlinkClick r:id="rId8"/>
              </a:rPr>
              <a:t>http://views.cira.colostate.edu/tsdw/Forum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54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990600"/>
            <a:ext cx="8305800" cy="563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WAQS (Western Air Quality Study)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State-of-the-art air quality modeling products to support studies assessing air quality in the intermountain west region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IWDW (Intermountain West Data Warehouse)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Access to </a:t>
            </a:r>
            <a:r>
              <a:rPr lang="en-US" sz="1400" dirty="0"/>
              <a:t>air quality monitoring data &amp; air quality modeling </a:t>
            </a:r>
            <a:r>
              <a:rPr lang="en-US" sz="1400" dirty="0" smtClean="0"/>
              <a:t>platforms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Project oversight and data request UI and tracking</a:t>
            </a:r>
            <a:endParaRPr lang="en-US" sz="1400" dirty="0"/>
          </a:p>
          <a:p>
            <a:pPr lvl="1">
              <a:buFont typeface="Arial"/>
              <a:buChar char="•"/>
            </a:pPr>
            <a:r>
              <a:rPr lang="en-US" sz="1400" dirty="0" smtClean="0"/>
              <a:t>Online </a:t>
            </a:r>
            <a:r>
              <a:rPr lang="en-US" sz="1400" dirty="0"/>
              <a:t>data visualization and evaluation </a:t>
            </a:r>
            <a:r>
              <a:rPr lang="en-US" sz="1400" dirty="0" smtClean="0"/>
              <a:t>tools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Monitoring Data</a:t>
            </a:r>
            <a:endParaRPr lang="en-US" sz="16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Standard EPA networks (IMPROVE, NPS, AQS, </a:t>
            </a:r>
            <a:r>
              <a:rPr lang="en-US" sz="1400" dirty="0" err="1" smtClean="0"/>
              <a:t>CASTNet</a:t>
            </a:r>
            <a:r>
              <a:rPr lang="en-US" sz="1400" dirty="0" smtClean="0"/>
              <a:t>, NADP), Special </a:t>
            </a:r>
            <a:r>
              <a:rPr lang="en-US" sz="1400" dirty="0"/>
              <a:t>S</a:t>
            </a:r>
            <a:r>
              <a:rPr lang="en-US" sz="1400" dirty="0" smtClean="0"/>
              <a:t>tudies, RPOs &amp; Local Agencies)</a:t>
            </a:r>
            <a:endParaRPr lang="en-US" sz="14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Visibility, ozone and deposition summaries</a:t>
            </a:r>
            <a:endParaRPr lang="en-US" sz="800" dirty="0"/>
          </a:p>
          <a:p>
            <a:pPr marL="0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Modeling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Platforms</a:t>
            </a:r>
            <a:endParaRPr lang="en-US" sz="16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WAQS sponsored PGM modeling</a:t>
            </a:r>
            <a:endParaRPr lang="en-US" sz="14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WAQS </a:t>
            </a:r>
            <a:r>
              <a:rPr lang="en-US" sz="1400" dirty="0" smtClean="0"/>
              <a:t>derivative modeling studies</a:t>
            </a:r>
            <a:endParaRPr lang="en-US" sz="14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Externally produced modeling platforms</a:t>
            </a:r>
            <a:endParaRPr lang="en-US" sz="800" dirty="0"/>
          </a:p>
          <a:p>
            <a:pPr marL="0" indent="0">
              <a:buNone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Applications</a:t>
            </a:r>
          </a:p>
          <a:p>
            <a:pPr marL="685800" lvl="2">
              <a:buFont typeface="Arial"/>
              <a:buChar char="•"/>
            </a:pPr>
            <a:r>
              <a:rPr lang="en-US" sz="1400" dirty="0" smtClean="0"/>
              <a:t>NEPA modeling studies (targeted for O&amp;G development projects)</a:t>
            </a:r>
          </a:p>
          <a:p>
            <a:pPr marL="685800" lvl="2">
              <a:buFont typeface="Arial"/>
              <a:buChar char="•"/>
            </a:pPr>
            <a:r>
              <a:rPr lang="en-US" sz="1400" dirty="0" smtClean="0"/>
              <a:t>SIP modeling for O3, PM and haze planning</a:t>
            </a:r>
          </a:p>
          <a:p>
            <a:pPr marL="685800" lvl="2">
              <a:buFont typeface="Arial"/>
              <a:buChar char="•"/>
            </a:pPr>
            <a:r>
              <a:rPr lang="en-US" sz="1400" dirty="0" smtClean="0"/>
              <a:t>Research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Internal Analysis</a:t>
            </a:r>
            <a:endParaRPr lang="en-US" sz="1600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Monitoring Network Assessment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Boundary </a:t>
            </a:r>
            <a:r>
              <a:rPr lang="en-US" sz="1400" dirty="0"/>
              <a:t>conditions, winter meteorology and winter O3, source </a:t>
            </a:r>
            <a:r>
              <a:rPr lang="en-US" sz="1400" dirty="0" smtClean="0"/>
              <a:t>apportionment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IWDW-WAQS Overview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4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Data,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Tools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and 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21" y="914400"/>
            <a:ext cx="871963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5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Monitoring Data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" r="49934" b="49409"/>
          <a:stretch/>
        </p:blipFill>
        <p:spPr>
          <a:xfrm>
            <a:off x="152400" y="958193"/>
            <a:ext cx="4297352" cy="2775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3886200"/>
            <a:ext cx="411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Air Quality Monitoring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Monitoring site metadata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Raw data from AQS and other sources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Data products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Relevance to TEMPO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Monitor locations, sampling frequency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Ground level concentration validation</a:t>
            </a:r>
            <a:endParaRPr lang="en-US" dirty="0"/>
          </a:p>
        </p:txBody>
      </p:sp>
      <p:pic>
        <p:nvPicPr>
          <p:cNvPr id="6" name="Picture 5" descr="Screen Shot 2018-04-05 at 10.40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6800"/>
            <a:ext cx="485530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Air Quality Modeling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037" y="818162"/>
            <a:ext cx="76200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u="sng" dirty="0">
                <a:solidFill>
                  <a:srgbClr val="0070C0"/>
                </a:solidFill>
              </a:rPr>
              <a:t>Modeling Platform</a:t>
            </a:r>
            <a:r>
              <a:rPr lang="en-US" sz="2000" dirty="0">
                <a:solidFill>
                  <a:srgbClr val="0070C0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All data and software tools associated with a photochemical grid modeling (PGM) project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Scripts and software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PGM Input Data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Meteorology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Unprocessed and </a:t>
            </a:r>
            <a:r>
              <a:rPr lang="en-US" dirty="0" smtClean="0">
                <a:solidFill>
                  <a:srgbClr val="FF0000"/>
                </a:solidFill>
              </a:rPr>
              <a:t>model</a:t>
            </a:r>
            <a:r>
              <a:rPr lang="en-US" dirty="0">
                <a:solidFill>
                  <a:srgbClr val="FF0000"/>
                </a:solidFill>
              </a:rPr>
              <a:t>-ready </a:t>
            </a:r>
            <a:r>
              <a:rPr lang="en-US" dirty="0" smtClean="0">
                <a:solidFill>
                  <a:srgbClr val="FF0000"/>
                </a:solidFill>
              </a:rPr>
              <a:t>emissions</a:t>
            </a:r>
            <a:endParaRPr lang="en-US" dirty="0">
              <a:solidFill>
                <a:srgbClr val="FF0000"/>
              </a:solidFill>
            </a:endParaRPr>
          </a:p>
          <a:p>
            <a:pPr marL="1200150" lvl="2" indent="-28575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Initial/boundary conditions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Ancillary data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PGM Output Data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Concentrations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Deposition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Visibility metrics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Model-obs pairs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Special Study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3358106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Meteorology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4479489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Emissions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7271" y="2428329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 Conditions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27271" y="5392729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Boundary Conditions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53300" y="3910529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PGM</a:t>
            </a:r>
          </a:p>
        </p:txBody>
      </p:sp>
      <p:cxnSp>
        <p:nvCxnSpPr>
          <p:cNvPr id="13" name="Elbow Connector 12"/>
          <p:cNvCxnSpPr>
            <a:stCxn id="7" idx="3"/>
            <a:endCxn id="11" idx="1"/>
          </p:cNvCxnSpPr>
          <p:nvPr/>
        </p:nvCxnSpPr>
        <p:spPr>
          <a:xfrm>
            <a:off x="6553200" y="3739106"/>
            <a:ext cx="800100" cy="5524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</p:cNvCxnSpPr>
          <p:nvPr/>
        </p:nvCxnSpPr>
        <p:spPr>
          <a:xfrm flipV="1">
            <a:off x="6553200" y="4302856"/>
            <a:ext cx="400050" cy="55763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0" idx="3"/>
            <a:endCxn id="11" idx="2"/>
          </p:cNvCxnSpPr>
          <p:nvPr/>
        </p:nvCxnSpPr>
        <p:spPr>
          <a:xfrm flipV="1">
            <a:off x="7422671" y="4672529"/>
            <a:ext cx="578329" cy="11012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7199335" y="3032664"/>
            <a:ext cx="1101200" cy="654529"/>
          </a:xfrm>
          <a:prstGeom prst="bentConnector3">
            <a:avLst>
              <a:gd name="adj1" fmla="val 14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1" idx="3"/>
            <a:endCxn id="9" idx="0"/>
          </p:cNvCxnSpPr>
          <p:nvPr/>
        </p:nvCxnSpPr>
        <p:spPr>
          <a:xfrm flipH="1" flipV="1">
            <a:off x="6774971" y="2428329"/>
            <a:ext cx="1873729" cy="1863200"/>
          </a:xfrm>
          <a:prstGeom prst="bentConnector4">
            <a:avLst>
              <a:gd name="adj1" fmla="val -12200"/>
              <a:gd name="adj2" fmla="val 1122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1" idx="3"/>
            <a:endCxn id="10" idx="2"/>
          </p:cNvCxnSpPr>
          <p:nvPr/>
        </p:nvCxnSpPr>
        <p:spPr>
          <a:xfrm flipH="1">
            <a:off x="6774971" y="4291529"/>
            <a:ext cx="1873729" cy="1863200"/>
          </a:xfrm>
          <a:prstGeom prst="bentConnector4">
            <a:avLst>
              <a:gd name="adj1" fmla="val -12200"/>
              <a:gd name="adj2" fmla="val 1122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92921" y="3080320"/>
            <a:ext cx="8502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Restart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3551" y="5207163"/>
            <a:ext cx="8970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Nesting</a:t>
            </a:r>
          </a:p>
        </p:txBody>
      </p:sp>
    </p:spTree>
    <p:extLst>
      <p:ext uri="{BB962C8B-B14F-4D97-AF65-F5344CB8AC3E}">
        <p14:creationId xmlns:p14="http://schemas.microsoft.com/office/powerpoint/2010/main" val="65445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Air Quality Modeling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990600"/>
            <a:ext cx="289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Emissions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Online tools show processed county level emissions by chemical species and source sector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Includes area and point sources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Displays for gridded ‘model-ready’ emissions also available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dirty="0" smtClean="0"/>
              <a:t>Relevance to TEMPO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Address discrepancies between top-down and bottom-up emissions inventories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Inform development of ancillary data for PGM</a:t>
            </a:r>
            <a:endParaRPr lang="en-US" dirty="0"/>
          </a:p>
        </p:txBody>
      </p:sp>
      <p:pic>
        <p:nvPicPr>
          <p:cNvPr id="6" name="Picture 5" descr="Screen Shot 2018-04-05 at 10.4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5867400" cy="60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7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Air Quality Modeling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894899"/>
            <a:ext cx="7924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WAQS </a:t>
            </a:r>
            <a:r>
              <a:rPr lang="en-US" sz="2400" dirty="0">
                <a:solidFill>
                  <a:prstClr val="black"/>
                </a:solidFill>
              </a:rPr>
              <a:t>Modeling Platforms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WRF meteorology data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SMOKE-processed emissions: </a:t>
            </a:r>
            <a:r>
              <a:rPr lang="en-US" sz="2000" dirty="0" smtClean="0">
                <a:solidFill>
                  <a:prstClr val="black"/>
                </a:solidFill>
              </a:rPr>
              <a:t>NEI </a:t>
            </a:r>
            <a:r>
              <a:rPr lang="en-US" sz="2000" dirty="0">
                <a:solidFill>
                  <a:prstClr val="black"/>
                </a:solidFill>
              </a:rPr>
              <a:t>+ regional oil and gas + regional natural (fires, biogenic, lightning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/>
        </p:blipFill>
        <p:spPr>
          <a:xfrm>
            <a:off x="5138898" y="2819399"/>
            <a:ext cx="3852702" cy="3210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2364498"/>
            <a:ext cx="4953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WAQS Photochemical Grid Modeling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2008: 36/12km CAMx simulation with a 2020 future year 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2011: 36/12/4km CMAQ and CAMx simulations with a 2025 future year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Sensitivity </a:t>
            </a:r>
            <a:r>
              <a:rPr lang="en-US" dirty="0">
                <a:solidFill>
                  <a:prstClr val="black"/>
                </a:solidFill>
              </a:rPr>
              <a:t>study data by </a:t>
            </a:r>
            <a:r>
              <a:rPr lang="en-US" dirty="0" smtClean="0">
                <a:solidFill>
                  <a:prstClr val="black"/>
                </a:solidFill>
              </a:rPr>
              <a:t>request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2014</a:t>
            </a:r>
            <a:r>
              <a:rPr lang="en-US" dirty="0">
                <a:solidFill>
                  <a:prstClr val="black"/>
                </a:solidFill>
              </a:rPr>
              <a:t>: in progress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2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Air Quality Modeling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173111"/>
            <a:ext cx="7848601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External </a:t>
            </a:r>
            <a:r>
              <a:rPr lang="en-US" sz="2400" dirty="0">
                <a:solidFill>
                  <a:prstClr val="black"/>
                </a:solidFill>
              </a:rPr>
              <a:t>Modeling Platforms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WestJumpAQMS (2008, archive)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CARMMS (v1.0, 2011 Base Case, 2021 Planning)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SNMOS (2011 Base Case, 2025 Planning with SA Tools)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Denver/NFR O3 SIP (2011 Base Case, 2017 Planning w/ SA Tools)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EPA national air quality transport analysis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2011v3 base case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2023 ozone transport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2028 Regional Haze contribution</a:t>
            </a:r>
          </a:p>
          <a:p>
            <a:pPr lvl="2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       analysis (pending)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EPA national WRF/MMIF for </a:t>
            </a:r>
            <a:r>
              <a:rPr lang="en-US" sz="2000" dirty="0" smtClean="0">
                <a:solidFill>
                  <a:prstClr val="black"/>
                </a:solidFill>
              </a:rPr>
              <a:t>AERMOD</a:t>
            </a:r>
          </a:p>
          <a:p>
            <a:pPr lvl="1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      (</a:t>
            </a:r>
            <a:r>
              <a:rPr lang="en-US" sz="2000" dirty="0">
                <a:solidFill>
                  <a:prstClr val="black"/>
                </a:solidFill>
              </a:rPr>
              <a:t>2013, 2014, 2015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2016 Collaborative (2014, 2015, 2016)</a:t>
            </a:r>
          </a:p>
          <a:p>
            <a:pPr lvl="1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      12km CONUS</a:t>
            </a:r>
            <a:endParaRPr lang="en-US" sz="20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61430"/>
            <a:ext cx="3225800" cy="2623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8153" y="626603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SNMOS 12/4-km Modeling Domains</a:t>
            </a:r>
          </a:p>
        </p:txBody>
      </p:sp>
    </p:spTree>
    <p:extLst>
      <p:ext uri="{BB962C8B-B14F-4D97-AF65-F5344CB8AC3E}">
        <p14:creationId xmlns:p14="http://schemas.microsoft.com/office/powerpoint/2010/main" val="64653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Air Quality Modeling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1173111"/>
            <a:ext cx="3200399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Modeling Data Tools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Data visualization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Model performance evaluation (AMET) ‘model-to-</a:t>
            </a:r>
            <a:r>
              <a:rPr lang="en-US" dirty="0" err="1" smtClean="0">
                <a:solidFill>
                  <a:prstClr val="black"/>
                </a:solidFill>
              </a:rPr>
              <a:t>obs’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Source apportionment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Data request UI and file server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Relevance to TEMPO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Leverage gridded data display tools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Comparisons to Observations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7" name="Picture 6" descr="CAMx_WAQS04_B11b.network.O3_1hrmax.all.aug.day01.tileplo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62" y="945931"/>
            <a:ext cx="5454869" cy="5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1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7179</TotalTime>
  <Words>959</Words>
  <Application>Microsoft Macintosh PowerPoint</Application>
  <PresentationFormat>On-screen Show (4:3)</PresentationFormat>
  <Paragraphs>178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McClure, Shawn</dc:creator>
  <cp:lastModifiedBy>My Docs</cp:lastModifiedBy>
  <cp:revision>208</cp:revision>
  <cp:lastPrinted>2015-02-25T18:55:48Z</cp:lastPrinted>
  <dcterms:created xsi:type="dcterms:W3CDTF">2013-02-05T19:16:54Z</dcterms:created>
  <dcterms:modified xsi:type="dcterms:W3CDTF">2019-02-27T03:45:25Z</dcterms:modified>
</cp:coreProperties>
</file>